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Permanent Marker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ermanentMark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b4c0a6ee3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b4c0a6ee3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b4c0a6ee3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b4c0a6ee3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b4c0a6ee3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b4c0a6ee3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b4c0a6ee3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b4c0a6ee3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4c0a6ee3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4c0a6ee3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b4c0a6ee3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b4c0a6ee3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524a0e6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524a0e6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4e0a62f8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4e0a62f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4e0a62f8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4e0a62f8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49ac453e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49ac453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96d01082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96d0108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4e0a62f8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4e0a62f8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49ac453e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49ac453e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49ac453e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49ac453e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49ac453e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49ac453e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49ac453e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49ac453e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49ac453e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49ac453e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49ac453e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49ac453e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49ac453e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49ac453e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e67b28a3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e67b28a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96d0108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96d0108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49ac453e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49ac453e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524a0e6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524a0e6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b4c0a6ee3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b4c0a6ee3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b4c0a6ee3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b4c0a6ee3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0950" y="-4925"/>
            <a:ext cx="1063050" cy="10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3.jpg"/><Relationship Id="rId5" Type="http://schemas.openxmlformats.org/officeDocument/2006/relationships/image" Target="../media/image25.png"/><Relationship Id="rId6" Type="http://schemas.openxmlformats.org/officeDocument/2006/relationships/image" Target="../media/image28.jpg"/><Relationship Id="rId7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1201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Carbon Footprint Calculator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54575" y="3302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Kelly, Denis, Merchant, Soo Yang, Julian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814900" y="488550"/>
            <a:ext cx="2676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93C47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Eco-Trek</a:t>
            </a:r>
            <a:endParaRPr b="1" sz="4000">
              <a:solidFill>
                <a:srgbClr val="93C47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321" y="98871"/>
            <a:ext cx="1500850" cy="15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/>
              <a:t>Water Consumption Emission Metrics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9561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18"/>
              <a:buChar char="-"/>
            </a:pPr>
            <a:r>
              <a:rPr lang="en" sz="1117">
                <a:solidFill>
                  <a:schemeClr val="dk1"/>
                </a:solidFill>
              </a:rPr>
              <a:t>The water consumption emission metrics are obtained from the following 2 tables (Not shown due to space limit)</a:t>
            </a:r>
            <a:endParaRPr sz="1117">
              <a:solidFill>
                <a:schemeClr val="dk1"/>
              </a:solidFill>
            </a:endParaRPr>
          </a:p>
          <a:p>
            <a:pPr indent="-299561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18"/>
              <a:buChar char="-"/>
            </a:pPr>
            <a:r>
              <a:rPr lang="en" sz="1117">
                <a:solidFill>
                  <a:schemeClr val="dk1"/>
                </a:solidFill>
              </a:rPr>
              <a:t>System components for </a:t>
            </a:r>
            <a:r>
              <a:rPr b="1" lang="en" sz="1117">
                <a:solidFill>
                  <a:schemeClr val="dk1"/>
                </a:solidFill>
              </a:rPr>
              <a:t>NEWater</a:t>
            </a:r>
            <a:r>
              <a:rPr lang="en" sz="1117">
                <a:solidFill>
                  <a:schemeClr val="dk1"/>
                </a:solidFill>
              </a:rPr>
              <a:t> at consumer</a:t>
            </a:r>
            <a:endParaRPr sz="1117">
              <a:solidFill>
                <a:schemeClr val="dk1"/>
              </a:solidFill>
            </a:endParaRPr>
          </a:p>
          <a:p>
            <a:pPr indent="-287813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3"/>
              <a:buFont typeface="Times New Roman"/>
              <a:buChar char="-"/>
            </a:pPr>
            <a:r>
              <a:rPr lang="en" sz="1117">
                <a:solidFill>
                  <a:schemeClr val="dk1"/>
                </a:solidFill>
              </a:rPr>
              <a:t>System components for </a:t>
            </a:r>
            <a:r>
              <a:rPr b="1" lang="en" sz="1117">
                <a:solidFill>
                  <a:schemeClr val="dk1"/>
                </a:solidFill>
              </a:rPr>
              <a:t>Tap water</a:t>
            </a:r>
            <a:r>
              <a:rPr lang="en" sz="1117">
                <a:solidFill>
                  <a:schemeClr val="dk1"/>
                </a:solidFill>
              </a:rPr>
              <a:t> at consumer</a:t>
            </a:r>
            <a:endParaRPr sz="1117">
              <a:solidFill>
                <a:schemeClr val="dk1"/>
              </a:solidFill>
            </a:endParaRPr>
          </a:p>
          <a:p>
            <a:pPr indent="-29956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-"/>
            </a:pPr>
            <a:r>
              <a:rPr lang="en" sz="1117">
                <a:solidFill>
                  <a:schemeClr val="dk1"/>
                </a:solidFill>
              </a:rPr>
              <a:t>Values are calculated based on the </a:t>
            </a:r>
            <a:r>
              <a:rPr b="1" lang="en" sz="1117">
                <a:solidFill>
                  <a:schemeClr val="dk1"/>
                </a:solidFill>
              </a:rPr>
              <a:t>midpoint</a:t>
            </a:r>
            <a:r>
              <a:rPr b="1" lang="en" sz="1117">
                <a:solidFill>
                  <a:schemeClr val="dk1"/>
                </a:solidFill>
              </a:rPr>
              <a:t> impact</a:t>
            </a:r>
            <a:r>
              <a:rPr lang="en" sz="1117">
                <a:solidFill>
                  <a:schemeClr val="dk1"/>
                </a:solidFill>
              </a:rPr>
              <a:t> for the following categories</a:t>
            </a:r>
            <a:endParaRPr sz="1117">
              <a:solidFill>
                <a:schemeClr val="dk1"/>
              </a:solidFill>
            </a:endParaRPr>
          </a:p>
          <a:p>
            <a:pPr indent="-299561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8"/>
              <a:buChar char="-"/>
            </a:pPr>
            <a:r>
              <a:rPr lang="en" sz="1117">
                <a:solidFill>
                  <a:schemeClr val="dk1"/>
                </a:solidFill>
              </a:rPr>
              <a:t>Climate change</a:t>
            </a:r>
            <a:endParaRPr sz="1117">
              <a:solidFill>
                <a:schemeClr val="dk1"/>
              </a:solidFill>
            </a:endParaRPr>
          </a:p>
          <a:p>
            <a:pPr indent="-287813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3"/>
              <a:buFont typeface="Times New Roman"/>
              <a:buChar char="-"/>
            </a:pPr>
            <a:r>
              <a:rPr lang="en" sz="1117">
                <a:solidFill>
                  <a:schemeClr val="dk1"/>
                </a:solidFill>
              </a:rPr>
              <a:t>Ozone layer depletion</a:t>
            </a:r>
            <a:endParaRPr sz="1117">
              <a:solidFill>
                <a:schemeClr val="dk1"/>
              </a:solidFill>
            </a:endParaRPr>
          </a:p>
          <a:p>
            <a:pPr indent="-287813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3"/>
              <a:buFont typeface="Times New Roman"/>
              <a:buChar char="-"/>
            </a:pPr>
            <a:r>
              <a:rPr lang="en" sz="1117">
                <a:solidFill>
                  <a:schemeClr val="dk1"/>
                </a:solidFill>
              </a:rPr>
              <a:t>Photochemical oxidation</a:t>
            </a:r>
            <a:endParaRPr sz="1117">
              <a:solidFill>
                <a:schemeClr val="dk1"/>
              </a:solidFill>
            </a:endParaRPr>
          </a:p>
          <a:p>
            <a:pPr indent="-287813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3"/>
              <a:buFont typeface="Times New Roman"/>
              <a:buChar char="-"/>
            </a:pPr>
            <a:r>
              <a:rPr lang="en" sz="1117">
                <a:solidFill>
                  <a:schemeClr val="dk1"/>
                </a:solidFill>
              </a:rPr>
              <a:t>Human toxicity</a:t>
            </a:r>
            <a:endParaRPr sz="1117">
              <a:solidFill>
                <a:schemeClr val="dk1"/>
              </a:solidFill>
            </a:endParaRPr>
          </a:p>
          <a:p>
            <a:pPr indent="-287813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3"/>
              <a:buFont typeface="Times New Roman"/>
              <a:buChar char="-"/>
            </a:pPr>
            <a:r>
              <a:rPr lang="en" sz="1117">
                <a:solidFill>
                  <a:schemeClr val="dk1"/>
                </a:solidFill>
              </a:rPr>
              <a:t>Particulate matter</a:t>
            </a:r>
            <a:endParaRPr sz="1117">
              <a:solidFill>
                <a:schemeClr val="dk1"/>
              </a:solidFill>
            </a:endParaRPr>
          </a:p>
          <a:p>
            <a:pPr indent="-287813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3"/>
              <a:buFont typeface="Times New Roman"/>
              <a:buChar char="-"/>
            </a:pPr>
            <a:r>
              <a:rPr lang="en" sz="1117">
                <a:solidFill>
                  <a:schemeClr val="dk1"/>
                </a:solidFill>
              </a:rPr>
              <a:t>Terrestrial acidification</a:t>
            </a:r>
            <a:endParaRPr sz="1117">
              <a:solidFill>
                <a:schemeClr val="dk1"/>
              </a:solidFill>
            </a:endParaRPr>
          </a:p>
          <a:p>
            <a:pPr indent="-28194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Font typeface="Times New Roman"/>
              <a:buChar char="-"/>
            </a:pPr>
            <a:r>
              <a:rPr lang="en" sz="1117">
                <a:solidFill>
                  <a:schemeClr val="dk1"/>
                </a:solidFill>
              </a:rPr>
              <a:t>Fossil depletion</a:t>
            </a:r>
            <a:endParaRPr sz="1117">
              <a:solidFill>
                <a:schemeClr val="dk1"/>
              </a:solidFill>
            </a:endParaRPr>
          </a:p>
          <a:p>
            <a:pPr indent="-287813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3"/>
              <a:buFont typeface="Times New Roman"/>
              <a:buChar char="-"/>
            </a:pPr>
            <a:r>
              <a:rPr lang="en" sz="1117">
                <a:solidFill>
                  <a:schemeClr val="dk1"/>
                </a:solidFill>
              </a:rPr>
              <a:t>Water depletion</a:t>
            </a:r>
            <a:endParaRPr sz="1117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*Midpoints are considered to be links in the cause-effect chain (environmental mechanism) of an impact category, prior to the endpoints, at which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characterization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factors or indicators can be derived to reflect the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relative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importance of emissions or extractions.</a:t>
            </a:r>
            <a:endParaRPr sz="1017">
              <a:solidFill>
                <a:schemeClr val="dk1"/>
              </a:solidFill>
            </a:endParaRPr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/>
              <a:t>Transport Emission Metrics</a:t>
            </a:r>
            <a:endParaRPr sz="27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50"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The transport emission metrics are obtained from the table below. Data for </a:t>
            </a:r>
            <a:r>
              <a:rPr b="1" lang="en" sz="1100">
                <a:solidFill>
                  <a:schemeClr val="dk1"/>
                </a:solidFill>
              </a:rPr>
              <a:t>3 different modes of transport</a:t>
            </a:r>
            <a:r>
              <a:rPr lang="en" sz="1100">
                <a:solidFill>
                  <a:schemeClr val="dk1"/>
                </a:solidFill>
              </a:rPr>
              <a:t> are provided. They are car (4-seater), bus, and MRT respectively.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38" y="1746050"/>
            <a:ext cx="6519113" cy="31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/>
              <a:t>Food Consumption Emission Metrics</a:t>
            </a:r>
            <a:endParaRPr sz="27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The food consumption emission metrics are obtained from a </a:t>
            </a:r>
            <a:r>
              <a:rPr b="1" lang="en" sz="1100">
                <a:solidFill>
                  <a:schemeClr val="dk1"/>
                </a:solidFill>
              </a:rPr>
              <a:t>joint study</a:t>
            </a:r>
            <a:r>
              <a:rPr lang="en" sz="1100">
                <a:solidFill>
                  <a:schemeClr val="dk1"/>
                </a:solidFill>
              </a:rPr>
              <a:t> conducted by Temasek, Deloitte, A*STAR, and Singapore Institute of Manufacturing Technology ("Environmental Impact of Key Food Items in Singapore", 2019).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The study analyzes the </a:t>
            </a:r>
            <a:r>
              <a:rPr b="1" lang="en" sz="1100">
                <a:solidFill>
                  <a:schemeClr val="dk1"/>
                </a:solidFill>
              </a:rPr>
              <a:t>environmental impact of key food items in Singapore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The study </a:t>
            </a:r>
            <a:r>
              <a:rPr b="1" lang="en" sz="1100">
                <a:solidFill>
                  <a:schemeClr val="dk1"/>
                </a:solidFill>
              </a:rPr>
              <a:t>quantifies</a:t>
            </a:r>
            <a:r>
              <a:rPr lang="en" sz="1100">
                <a:solidFill>
                  <a:schemeClr val="dk1"/>
                </a:solidFill>
              </a:rPr>
              <a:t> the environmental impact of the </a:t>
            </a:r>
            <a:r>
              <a:rPr b="1" lang="en" sz="1100">
                <a:solidFill>
                  <a:schemeClr val="dk1"/>
                </a:solidFill>
              </a:rPr>
              <a:t>production, processing and transportation stages</a:t>
            </a:r>
            <a:r>
              <a:rPr lang="en" sz="1100">
                <a:solidFill>
                  <a:schemeClr val="dk1"/>
                </a:solidFill>
              </a:rPr>
              <a:t> of food in Singapore in terms of GHG emissions, energy consumption and water consumption.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The study covers </a:t>
            </a:r>
            <a:r>
              <a:rPr b="1" lang="en" sz="1100">
                <a:solidFill>
                  <a:schemeClr val="dk1"/>
                </a:solidFill>
              </a:rPr>
              <a:t>13 key food items</a:t>
            </a:r>
            <a:r>
              <a:rPr lang="en" sz="1100">
                <a:solidFill>
                  <a:schemeClr val="dk1"/>
                </a:solidFill>
              </a:rPr>
              <a:t> which are the </a:t>
            </a:r>
            <a:r>
              <a:rPr b="1" lang="en" sz="1100">
                <a:solidFill>
                  <a:schemeClr val="dk1"/>
                </a:solidFill>
              </a:rPr>
              <a:t>11 items tracked by Singapore Food Agency (SFA)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2 staples</a:t>
            </a:r>
            <a:r>
              <a:rPr lang="en" sz="1100">
                <a:solidFill>
                  <a:schemeClr val="dk1"/>
                </a:solidFill>
              </a:rPr>
              <a:t> (rice and wheat).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50"/>
              <a:t>Food Consumption Emission Metrics</a:t>
            </a:r>
            <a:endParaRPr sz="27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50" y="1199262"/>
            <a:ext cx="7844499" cy="33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649750" y="4522100"/>
            <a:ext cx="78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Environmental impact of chicken, duck, mutton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50"/>
              <a:t>Food Consumption Emission Metrics</a:t>
            </a:r>
            <a:endParaRPr sz="27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649750" y="4522100"/>
            <a:ext cx="78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Environmental impact of fruits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50" y="1199250"/>
            <a:ext cx="7844400" cy="33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50"/>
              <a:t>Food Consumption Emission Metrics</a:t>
            </a:r>
            <a:endParaRPr sz="27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649750" y="4522100"/>
            <a:ext cx="78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Environmental impact of fish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50" y="1199250"/>
            <a:ext cx="7844400" cy="33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2150850"/>
            <a:ext cx="8520600" cy="9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 (GUI)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(Merchant)</a:t>
            </a:r>
            <a:endParaRPr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- Popup Window</a:t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4684650" y="1739950"/>
            <a:ext cx="3515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Asking the user to input the: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Calendar Year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Month Number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household members</a:t>
            </a:r>
            <a:endParaRPr sz="1600"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25" y="1370275"/>
            <a:ext cx="36576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433625" y="4018225"/>
            <a:ext cx="36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Valid Popup Input</a:t>
            </a:r>
            <a:endParaRPr i="1" sz="1200"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525" y="2146225"/>
            <a:ext cx="46672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Invalid Popup Inputs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21750"/>
            <a:ext cx="368617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5" y="67225"/>
            <a:ext cx="3307175" cy="23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25" y="2613075"/>
            <a:ext cx="3307175" cy="228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850" y="1876775"/>
            <a:ext cx="466725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75" y="1743075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475" y="1743075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3375" y="1743075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2275" y="1743075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1175" y="1743075"/>
            <a:ext cx="12001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576750" y="3056275"/>
            <a:ext cx="14778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2215650" y="3096775"/>
            <a:ext cx="14778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Collection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824775" y="3056275"/>
            <a:ext cx="14778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Graphical User 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5397750" y="3056275"/>
            <a:ext cx="16692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Future Developments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7132350" y="3056275"/>
            <a:ext cx="14778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2150850"/>
            <a:ext cx="8520600" cy="9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(Soo Yang)</a:t>
            </a:r>
            <a:endParaRPr/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200" y="1319700"/>
            <a:ext cx="193979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313" y="870538"/>
            <a:ext cx="1577850" cy="15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311700" y="1218200"/>
            <a:ext cx="4944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Gamification of App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Monetary benefits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Medals and leaderboards</a:t>
            </a:r>
            <a:endParaRPr sz="14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Advertisements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Government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Eco-Friendly Companies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More features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Automation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Metrics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2524" y="2762080"/>
            <a:ext cx="335543" cy="24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9900" y="2607200"/>
            <a:ext cx="1388400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9425" y="2267750"/>
            <a:ext cx="1251625" cy="12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2150850"/>
            <a:ext cx="8520600" cy="10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(Julian)</a:t>
            </a:r>
            <a:endParaRPr/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Eco-Trek: A Proof-of-Concept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Demonstrates that a carbon-footprint tracking app is possible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begins with Awareness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Eco-Trek can provide that Awareness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Hope: A brighter future for all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lang="en"/>
              <a:t>ia Eco-Trek’s continued development</a:t>
            </a:r>
            <a:endParaRPr/>
          </a:p>
        </p:txBody>
      </p:sp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050" y="138132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/>
          <p:nvPr/>
        </p:nvSpPr>
        <p:spPr>
          <a:xfrm>
            <a:off x="5054700" y="784700"/>
            <a:ext cx="3419100" cy="72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93C47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Eco-Trek</a:t>
            </a:r>
            <a:endParaRPr i="1" sz="18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7667100" y="1304550"/>
            <a:ext cx="80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🌱</a:t>
            </a:r>
            <a:endParaRPr sz="3600"/>
          </a:p>
        </p:txBody>
      </p:sp>
      <p:sp>
        <p:nvSpPr>
          <p:cNvPr id="268" name="Google Shape;268;p37"/>
          <p:cNvSpPr txBox="1"/>
          <p:nvPr/>
        </p:nvSpPr>
        <p:spPr>
          <a:xfrm>
            <a:off x="4990950" y="1304550"/>
            <a:ext cx="87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🌿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2150850"/>
            <a:ext cx="8520600" cy="11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(Kelly)</a:t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3: Problem Statement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8520600" cy="11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 a proof-of-concept of a mobile application / tool / code to track energy, water consumption, waste, and lifestyle metrics in order to calculate your carbon footprint based on reference datasets from volunteers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2107350" y="320025"/>
            <a:ext cx="49293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93C47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Eco-Trek</a:t>
            </a:r>
            <a:endParaRPr i="1" sz="18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03700"/>
            <a:ext cx="85206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for tracking the ecological footprint of the user - </a:t>
            </a:r>
            <a:r>
              <a:rPr b="1" i="1" lang="en">
                <a:solidFill>
                  <a:schemeClr val="dk1"/>
                </a:solidFill>
              </a:rPr>
              <a:t>ecology + trek (track)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Approach:</a:t>
            </a:r>
            <a:r>
              <a:rPr lang="en" u="sng">
                <a:solidFill>
                  <a:schemeClr val="dk1"/>
                </a:solidFill>
              </a:rPr>
              <a:t> 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Takes in the input of energy, water consumption, waste and lifestyle metrics and outputs the user’s estimated carbon footprint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Takes reference to datasets detailing the carbon footprint of specific lifestyle metrics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Graphical User Interface (GUI) is needed to allow the user to have a smooth experience when they input their lifestyle metrics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2150850"/>
            <a:ext cx="85206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(Denis)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2165840" y="1175606"/>
            <a:ext cx="4800000" cy="35676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9"/>
          <p:cNvGrpSpPr/>
          <p:nvPr/>
        </p:nvGrpSpPr>
        <p:grpSpPr>
          <a:xfrm>
            <a:off x="3255222" y="1017728"/>
            <a:ext cx="2633423" cy="1957414"/>
            <a:chOff x="3619861" y="407378"/>
            <a:chExt cx="2166000" cy="2166000"/>
          </a:xfrm>
        </p:grpSpPr>
        <p:sp>
          <p:nvSpPr>
            <p:cNvPr id="110" name="Google Shape;110;p19"/>
            <p:cNvSpPr/>
            <p:nvPr/>
          </p:nvSpPr>
          <p:spPr>
            <a:xfrm>
              <a:off x="3619861" y="407378"/>
              <a:ext cx="2166000" cy="2166000"/>
            </a:xfrm>
            <a:prstGeom prst="ellips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9"/>
            <p:cNvSpPr txBox="1"/>
            <p:nvPr/>
          </p:nvSpPr>
          <p:spPr>
            <a:xfrm>
              <a:off x="4024522" y="707737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Electricity Grid Emission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Google Shape;112;p19"/>
          <p:cNvGrpSpPr/>
          <p:nvPr/>
        </p:nvGrpSpPr>
        <p:grpSpPr>
          <a:xfrm>
            <a:off x="4505367" y="1682547"/>
            <a:ext cx="2633423" cy="1957414"/>
            <a:chOff x="4648111" y="1143043"/>
            <a:chExt cx="2166000" cy="2166000"/>
          </a:xfrm>
        </p:grpSpPr>
        <p:sp>
          <p:nvSpPr>
            <p:cNvPr id="113" name="Google Shape;113;p19"/>
            <p:cNvSpPr/>
            <p:nvPr/>
          </p:nvSpPr>
          <p:spPr>
            <a:xfrm>
              <a:off x="4648111" y="1143043"/>
              <a:ext cx="2166000" cy="2166000"/>
            </a:xfrm>
            <a:prstGeom prst="ellips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 txBox="1"/>
            <p:nvPr/>
          </p:nvSpPr>
          <p:spPr>
            <a:xfrm>
              <a:off x="5431956" y="1669515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Waste Emission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" name="Google Shape;115;p19"/>
          <p:cNvGrpSpPr/>
          <p:nvPr/>
        </p:nvGrpSpPr>
        <p:grpSpPr>
          <a:xfrm>
            <a:off x="4007741" y="2780224"/>
            <a:ext cx="2633423" cy="1957414"/>
            <a:chOff x="4238812" y="2357689"/>
            <a:chExt cx="2166000" cy="2166000"/>
          </a:xfrm>
        </p:grpSpPr>
        <p:sp>
          <p:nvSpPr>
            <p:cNvPr id="116" name="Google Shape;116;p19"/>
            <p:cNvSpPr/>
            <p:nvPr/>
          </p:nvSpPr>
          <p:spPr>
            <a:xfrm>
              <a:off x="4238812" y="2357689"/>
              <a:ext cx="2166000" cy="2166000"/>
            </a:xfrm>
            <a:prstGeom prst="ellipse">
              <a:avLst/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 txBox="1"/>
            <p:nvPr/>
          </p:nvSpPr>
          <p:spPr>
            <a:xfrm>
              <a:off x="5047891" y="3185187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Water Consumption Emission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19"/>
          <p:cNvGrpSpPr/>
          <p:nvPr/>
        </p:nvGrpSpPr>
        <p:grpSpPr>
          <a:xfrm>
            <a:off x="2481170" y="2780314"/>
            <a:ext cx="2633423" cy="1957414"/>
            <a:chOff x="2983201" y="2357790"/>
            <a:chExt cx="2166000" cy="2166000"/>
          </a:xfrm>
        </p:grpSpPr>
        <p:sp>
          <p:nvSpPr>
            <p:cNvPr id="119" name="Google Shape;119;p19"/>
            <p:cNvSpPr/>
            <p:nvPr/>
          </p:nvSpPr>
          <p:spPr>
            <a:xfrm>
              <a:off x="2983201" y="2357790"/>
              <a:ext cx="2166000" cy="2166000"/>
            </a:xfrm>
            <a:prstGeom prst="ellipse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 txBox="1"/>
            <p:nvPr/>
          </p:nvSpPr>
          <p:spPr>
            <a:xfrm>
              <a:off x="3059406" y="3168962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Transport Emission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9"/>
          <p:cNvGrpSpPr/>
          <p:nvPr/>
        </p:nvGrpSpPr>
        <p:grpSpPr>
          <a:xfrm>
            <a:off x="2005216" y="1682520"/>
            <a:ext cx="2633423" cy="1957414"/>
            <a:chOff x="2591728" y="1143012"/>
            <a:chExt cx="2166000" cy="2166000"/>
          </a:xfrm>
        </p:grpSpPr>
        <p:sp>
          <p:nvSpPr>
            <p:cNvPr id="122" name="Google Shape;122;p19"/>
            <p:cNvSpPr/>
            <p:nvPr/>
          </p:nvSpPr>
          <p:spPr>
            <a:xfrm>
              <a:off x="2591728" y="1143012"/>
              <a:ext cx="2166000" cy="21660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2830556" y="1666262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Food Consumption Emission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4" name="Google Shape;124;p19"/>
          <p:cNvSpPr/>
          <p:nvPr/>
        </p:nvSpPr>
        <p:spPr>
          <a:xfrm>
            <a:off x="3820639" y="2405603"/>
            <a:ext cx="1490400" cy="11079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Metrics</a:t>
            </a:r>
            <a:endParaRPr b="1"/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/>
              <a:t>Electricity Grid Emission Metrics</a:t>
            </a:r>
            <a:endParaRPr sz="27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Obtained from the Electricity Grid Emission Factor and Upstream Fugitive Methane Emission Factor, </a:t>
            </a:r>
            <a:r>
              <a:rPr b="1" lang="en" sz="1100">
                <a:solidFill>
                  <a:schemeClr val="dk1"/>
                </a:solidFill>
              </a:rPr>
              <a:t>2005 - 2019</a:t>
            </a:r>
            <a:r>
              <a:rPr lang="en" sz="1100">
                <a:solidFill>
                  <a:schemeClr val="dk1"/>
                </a:solidFill>
              </a:rPr>
              <a:t> provided by the </a:t>
            </a:r>
            <a:r>
              <a:rPr b="1" lang="en" sz="1100">
                <a:solidFill>
                  <a:schemeClr val="dk1"/>
                </a:solidFill>
              </a:rPr>
              <a:t>Energy Market Authority (EMA)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The </a:t>
            </a:r>
            <a:r>
              <a:rPr b="1" lang="en" sz="1100">
                <a:solidFill>
                  <a:schemeClr val="dk1"/>
                </a:solidFill>
              </a:rPr>
              <a:t>Grid Emission Factor (GEF)</a:t>
            </a:r>
            <a:r>
              <a:rPr lang="en" sz="1100">
                <a:solidFill>
                  <a:schemeClr val="dk1"/>
                </a:solidFill>
              </a:rPr>
              <a:t> measures the </a:t>
            </a:r>
            <a:r>
              <a:rPr b="1" lang="en" sz="1100">
                <a:solidFill>
                  <a:schemeClr val="dk1"/>
                </a:solidFill>
              </a:rPr>
              <a:t>average CO2 emission emitted per MWh of electricity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The </a:t>
            </a:r>
            <a:r>
              <a:rPr b="1" lang="en" sz="1100">
                <a:solidFill>
                  <a:schemeClr val="dk1"/>
                </a:solidFill>
              </a:rPr>
              <a:t>2017 and 2018 GEF have been revised</a:t>
            </a:r>
            <a:r>
              <a:rPr lang="en" sz="1100">
                <a:solidFill>
                  <a:schemeClr val="dk1"/>
                </a:solidFill>
              </a:rPr>
              <a:t> to include </a:t>
            </a:r>
            <a:r>
              <a:rPr b="1" lang="en" sz="1100">
                <a:solidFill>
                  <a:schemeClr val="dk1"/>
                </a:solidFill>
              </a:rPr>
              <a:t>fossil fuel-based carbon emissions</a:t>
            </a:r>
            <a:r>
              <a:rPr lang="en" sz="1100">
                <a:solidFill>
                  <a:schemeClr val="dk1"/>
                </a:solidFill>
              </a:rPr>
              <a:t> from the incineration of non-plastics such as textile, rubber and leather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75" y="2481650"/>
            <a:ext cx="6919849" cy="2518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/>
              <a:t>Waste Emission Metrics</a:t>
            </a:r>
            <a:endParaRPr sz="2750"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The waste emission metrics are obtained from the emission factors for different </a:t>
            </a:r>
            <a:r>
              <a:rPr b="1" lang="en" sz="1100">
                <a:solidFill>
                  <a:schemeClr val="dk1"/>
                </a:solidFill>
              </a:rPr>
              <a:t>municipal solid waste (MSW) management systems</a:t>
            </a:r>
            <a:r>
              <a:rPr lang="en" sz="1100">
                <a:solidFill>
                  <a:schemeClr val="dk1"/>
                </a:solidFill>
              </a:rPr>
              <a:t> treatment methods. A total of </a:t>
            </a:r>
            <a:r>
              <a:rPr b="1" lang="en" sz="1100">
                <a:solidFill>
                  <a:schemeClr val="dk1"/>
                </a:solidFill>
              </a:rPr>
              <a:t>6 different methods</a:t>
            </a:r>
            <a:r>
              <a:rPr lang="en" sz="1100">
                <a:solidFill>
                  <a:schemeClr val="dk1"/>
                </a:solidFill>
              </a:rPr>
              <a:t> can be identified.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825" y="1756775"/>
            <a:ext cx="4928326" cy="32500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